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7277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75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1581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/>
            </a:pPr>
            <a:r>
              <a:rPr sz="2953"/>
              <a:t>Body Level One</a:t>
            </a:r>
          </a:p>
          <a:p>
            <a:pPr lvl="1">
              <a:defRPr sz="1800"/>
            </a:pPr>
            <a:r>
              <a:rPr sz="2953"/>
              <a:t>Body Level Two</a:t>
            </a:r>
          </a:p>
          <a:p>
            <a:pPr lvl="2">
              <a:defRPr sz="1800"/>
            </a:pPr>
            <a:r>
              <a:rPr sz="2953"/>
              <a:t>Body Level Three</a:t>
            </a:r>
          </a:p>
          <a:p>
            <a:pPr lvl="3">
              <a:defRPr sz="1800"/>
            </a:pPr>
            <a:r>
              <a:rPr sz="2953"/>
              <a:t>Body Level Four</a:t>
            </a:r>
          </a:p>
          <a:p>
            <a:pPr lvl="4">
              <a:defRPr sz="1800"/>
            </a:pPr>
            <a:r>
              <a:rPr sz="2953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34136134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170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3173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27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119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602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95168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280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993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1982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martinabex.co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rtinabex.com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title"/>
          </p:nvPr>
        </p:nvSpPr>
        <p:spPr>
          <a:xfrm>
            <a:off x="2803071" y="654959"/>
            <a:ext cx="8770571" cy="1560716"/>
          </a:xfrm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 dirty="0"/>
              <a:t>la CLOCHETTE</a:t>
            </a:r>
          </a:p>
        </p:txBody>
      </p:sp>
      <p:sp>
        <p:nvSpPr>
          <p:cNvPr id="98" name="Shape 98"/>
          <p:cNvSpPr>
            <a:spLocks noGrp="1"/>
          </p:cNvSpPr>
          <p:nvPr>
            <p:ph type="body" idx="1"/>
          </p:nvPr>
        </p:nvSpPr>
        <p:spPr>
          <a:xfrm>
            <a:off x="3227977" y="4268462"/>
            <a:ext cx="1857375" cy="1884164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</a:lvl1pPr>
          </a:lstStyle>
          <a:p>
            <a:pPr lvl="0">
              <a:defRPr sz="1800"/>
            </a:pPr>
            <a:r>
              <a:rPr sz="2953" dirty="0" err="1">
                <a:solidFill>
                  <a:schemeClr val="tx1"/>
                </a:solidFill>
              </a:rPr>
              <a:t>Cette</a:t>
            </a:r>
            <a:r>
              <a:rPr sz="2953" dirty="0">
                <a:solidFill>
                  <a:schemeClr val="tx1"/>
                </a:solidFill>
              </a:rPr>
              <a:t> </a:t>
            </a:r>
            <a:r>
              <a:rPr sz="2953" dirty="0" err="1">
                <a:solidFill>
                  <a:schemeClr val="tx1"/>
                </a:solidFill>
              </a:rPr>
              <a:t>fille</a:t>
            </a:r>
            <a:r>
              <a:rPr sz="2953" dirty="0">
                <a:solidFill>
                  <a:schemeClr val="tx1"/>
                </a:solidFill>
              </a:rPr>
              <a:t> </a:t>
            </a:r>
            <a:r>
              <a:rPr sz="2953" dirty="0" err="1">
                <a:solidFill>
                  <a:schemeClr val="tx1"/>
                </a:solidFill>
              </a:rPr>
              <a:t>s'appelle</a:t>
            </a:r>
            <a:r>
              <a:rPr sz="2953" dirty="0">
                <a:solidFill>
                  <a:schemeClr val="tx1"/>
                </a:solidFill>
              </a:rPr>
              <a:t> Marie.</a:t>
            </a:r>
          </a:p>
        </p:txBody>
      </p:sp>
      <p:sp>
        <p:nvSpPr>
          <p:cNvPr id="99" name="Shape 99"/>
          <p:cNvSpPr/>
          <p:nvPr/>
        </p:nvSpPr>
        <p:spPr>
          <a:xfrm>
            <a:off x="2916218" y="1720180"/>
            <a:ext cx="8001001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dirty="0"/>
              <a:t>Write down the translation of this story in English:</a:t>
            </a:r>
          </a:p>
        </p:txBody>
      </p:sp>
      <p:grpSp>
        <p:nvGrpSpPr>
          <p:cNvPr id="108" name="Group 108"/>
          <p:cNvGrpSpPr/>
          <p:nvPr/>
        </p:nvGrpSpPr>
        <p:grpSpPr>
          <a:xfrm>
            <a:off x="3733376" y="2616470"/>
            <a:ext cx="8087249" cy="3679827"/>
            <a:chOff x="0" y="0"/>
            <a:chExt cx="11501864" cy="5233531"/>
          </a:xfrm>
        </p:grpSpPr>
        <p:pic>
          <p:nvPicPr>
            <p:cNvPr id="100" name="url?sa=i&amp;rct=j&amp;q=&amp;esrc=s&amp;source=images&amp;cd=&amp;docid=R-2m5ybIOIr-SM&amp;tbnid=k-mrbtVHWVK1kM-&amp;ved=0CAUQjRw&amp;url=http%3A%2F%2Fwww.clipartsfree.net%2Fclipart%2F2386-rude-girl-clipart.html&amp;ei=NHMOUuesCcvaigKU1YH4.png"/>
            <p:cNvPicPr/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90500"/>
              <a:ext cx="1398553" cy="2159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03" name="Group 103"/>
            <p:cNvGrpSpPr/>
            <p:nvPr/>
          </p:nvGrpSpPr>
          <p:grpSpPr>
            <a:xfrm>
              <a:off x="2400300" y="155565"/>
              <a:ext cx="2641600" cy="4683135"/>
              <a:chOff x="0" y="0"/>
              <a:chExt cx="2641600" cy="4683134"/>
            </a:xfrm>
          </p:grpSpPr>
          <p:pic>
            <p:nvPicPr>
              <p:cNvPr id="101" name="url?sa=i&amp;rct=j&amp;q=&amp;esrc=s&amp;source=images&amp;cd=&amp;docid=wMb8CsLT_tcByM&amp;tbnid=-dBqZSJbbJbceM-&amp;ved=0CAUQjRw&amp;url=http%3A%2F%2Fwww.clipartsfree.net%2Fclipart%2F2230-skate-board-boy-clipart.html&amp;ei=EHgOUoiEMeakiQ.png"/>
              <p:cNvPicPr/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723900" y="0"/>
                <a:ext cx="1892668" cy="252730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02" name="Shape 102"/>
              <p:cNvSpPr/>
              <p:nvPr/>
            </p:nvSpPr>
            <p:spPr>
              <a:xfrm>
                <a:off x="0" y="2003434"/>
                <a:ext cx="2641600" cy="2679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35719" tIns="35719" rIns="35719" bIns="35719" numCol="1" anchor="ctr">
                <a:noAutofit/>
              </a:bodyPr>
              <a:lstStyle>
                <a:lvl1pPr>
                  <a:spcBef>
                    <a:spcPts val="2400"/>
                  </a:spcBef>
                  <a:defRPr>
                    <a:latin typeface="+mn-lt"/>
                    <a:ea typeface="+mn-ea"/>
                    <a:cs typeface="+mn-cs"/>
                    <a:sym typeface="Futura Condensed"/>
                  </a:defRPr>
                </a:lvl1pPr>
              </a:lstStyle>
              <a:p>
                <a:pPr lvl="0">
                  <a:defRPr sz="1800"/>
                </a:pPr>
                <a:r>
                  <a:rPr sz="2953" dirty="0"/>
                  <a:t>Ce </a:t>
                </a:r>
                <a:r>
                  <a:rPr sz="2953" dirty="0" err="1"/>
                  <a:t>garçon</a:t>
                </a:r>
                <a:r>
                  <a:rPr sz="2953" dirty="0"/>
                  <a:t> </a:t>
                </a:r>
                <a:r>
                  <a:rPr sz="2953" dirty="0" err="1"/>
                  <a:t>s'appelle</a:t>
                </a:r>
                <a:r>
                  <a:rPr sz="2953" dirty="0"/>
                  <a:t> Robert.</a:t>
                </a:r>
              </a:p>
            </p:txBody>
          </p:sp>
        </p:grpSp>
        <p:sp>
          <p:nvSpPr>
            <p:cNvPr id="104" name="Shape 104"/>
            <p:cNvSpPr/>
            <p:nvPr/>
          </p:nvSpPr>
          <p:spPr>
            <a:xfrm>
              <a:off x="5322075" y="2739854"/>
              <a:ext cx="2986116" cy="24936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719" tIns="35719" rIns="35719" bIns="35719" numCol="1" anchor="ctr">
              <a:noAutofit/>
            </a:bodyPr>
            <a:lstStyle>
              <a:lvl1pPr>
                <a:spcBef>
                  <a:spcPts val="2400"/>
                </a:spcBef>
                <a:defRPr>
                  <a:latin typeface="+mn-lt"/>
                  <a:ea typeface="+mn-ea"/>
                  <a:cs typeface="+mn-cs"/>
                  <a:sym typeface="Futura Condensed"/>
                </a:defRPr>
              </a:lvl1pPr>
            </a:lstStyle>
            <a:p>
              <a:pPr lvl="0">
                <a:defRPr sz="1800"/>
              </a:pPr>
              <a:r>
                <a:rPr lang="fr-FR" sz="2953" dirty="0" smtClean="0"/>
                <a:t>Marie dit à Robert, « Comment t'appelles-tu? »</a:t>
              </a:r>
              <a:endParaRPr lang="fr-FR" sz="2953" dirty="0"/>
            </a:p>
          </p:txBody>
        </p:sp>
        <p:pic>
          <p:nvPicPr>
            <p:cNvPr id="105" name="url?sa=i&amp;rct=j&amp;q=&amp;esrc=s&amp;source=images&amp;cd=&amp;docid=R-2m5ybIOIr-SM&amp;tbnid=k-mrbtVHWVK1kM-&amp;ved=0CAUQjRw&amp;url=http%3A%2F%2Fwww.clipartsfree.net%2Fclipart%2F2386-rude-girl-clipart.html&amp;ei=NHMOUuesCcvaigKU1YH4.png"/>
            <p:cNvPicPr/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6096000" y="190500"/>
              <a:ext cx="1398553" cy="2159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06" name="url?sa=i&amp;rct=j&amp;q=&amp;esrc=s&amp;source=images&amp;cd=&amp;docid=wMb8CsLT_tcByM&amp;tbnid=-dBqZSJbbJbceM-&amp;ved=0CAUQjRw&amp;url=http%3A%2F%2Fwww.clipartsfree.net%2Fclipart%2F2230-skate-board-boy-clipart.html&amp;ei=EHgOUoiEMeakiQ.png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8674100" y="0"/>
              <a:ext cx="1892668" cy="25273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7" name="Shape 107"/>
            <p:cNvSpPr/>
            <p:nvPr/>
          </p:nvSpPr>
          <p:spPr>
            <a:xfrm>
              <a:off x="8441164" y="2349499"/>
              <a:ext cx="3060700" cy="2679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719" tIns="35719" rIns="35719" bIns="35719" numCol="1" anchor="ctr">
              <a:noAutofit/>
            </a:bodyPr>
            <a:lstStyle>
              <a:lvl1pPr>
                <a:spcBef>
                  <a:spcPts val="2400"/>
                </a:spcBef>
                <a:defRPr>
                  <a:latin typeface="+mn-lt"/>
                  <a:ea typeface="+mn-ea"/>
                  <a:cs typeface="+mn-cs"/>
                  <a:sym typeface="Futura Condensed"/>
                </a:defRPr>
              </a:lvl1pPr>
            </a:lstStyle>
            <a:p>
              <a:pPr lvl="0">
                <a:defRPr sz="1800"/>
              </a:pPr>
              <a:r>
                <a:rPr lang="fr-FR" sz="2953" smtClean="0"/>
                <a:t>Robert lui dit </a:t>
              </a:r>
              <a:r>
                <a:rPr lang="fr-FR" sz="2953" dirty="0" smtClean="0"/>
                <a:t>« Je m'appelle Robert »</a:t>
              </a:r>
              <a:endParaRPr lang="fr-FR" sz="2953" dirty="0"/>
            </a:p>
          </p:txBody>
        </p:sp>
      </p:grpSp>
      <p:sp>
        <p:nvSpPr>
          <p:cNvPr id="109" name="Shape 109"/>
          <p:cNvSpPr/>
          <p:nvPr/>
        </p:nvSpPr>
        <p:spPr>
          <a:xfrm>
            <a:off x="3233956" y="6388416"/>
            <a:ext cx="4389023" cy="3319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defTabSz="321457">
              <a:tabLst>
                <a:tab pos="250022" algn="l"/>
                <a:tab pos="500045" algn="l"/>
                <a:tab pos="750067" algn="l"/>
                <a:tab pos="1000089" algn="l"/>
                <a:tab pos="1250112" algn="l"/>
                <a:tab pos="1500134" algn="l"/>
                <a:tab pos="1750157" algn="l"/>
                <a:tab pos="2000179" algn="l"/>
                <a:tab pos="2250201" algn="l"/>
                <a:tab pos="2500224" algn="l"/>
                <a:tab pos="2750246" algn="l"/>
                <a:tab pos="3000268" algn="l"/>
              </a:tabLst>
              <a:defRPr sz="1800"/>
            </a:pPr>
            <a:r>
              <a:rPr sz="844">
                <a:latin typeface="Helvetica"/>
                <a:ea typeface="Helvetica"/>
                <a:cs typeface="Helvetica"/>
                <a:sym typeface="Helvetica"/>
              </a:rPr>
              <a:t>Copyright © 2013 Martina Bex </a:t>
            </a:r>
            <a:r>
              <a:rPr sz="844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844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sz="844">
                <a:solidFill>
                  <a:srgbClr val="021EAA"/>
                </a:solidFill>
                <a:uFill>
                  <a:solidFill>
                    <a:srgbClr val="021EAA"/>
                  </a:solidFill>
                </a:uFill>
                <a:latin typeface="Helvetica"/>
                <a:ea typeface="Helvetica"/>
                <a:cs typeface="Helvetica"/>
                <a:sym typeface="Helvetica"/>
                <a:hlinkClick r:id="rId4"/>
              </a:rPr>
              <a:t>www.martinabex.com</a:t>
            </a:r>
            <a:r>
              <a:rPr sz="844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sz="844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844">
                <a:latin typeface="Helvetica"/>
                <a:ea typeface="Helvetica"/>
                <a:cs typeface="Helvetica"/>
                <a:sym typeface="Helvetica"/>
              </a:rPr>
              <a:t> The Comprehensible Classroom</a:t>
            </a:r>
          </a:p>
          <a:p>
            <a:pPr defTabSz="321457">
              <a:tabLst>
                <a:tab pos="250022" algn="l"/>
                <a:tab pos="500045" algn="l"/>
                <a:tab pos="750067" algn="l"/>
                <a:tab pos="1000089" algn="l"/>
                <a:tab pos="1250112" algn="l"/>
                <a:tab pos="1500134" algn="l"/>
                <a:tab pos="1750157" algn="l"/>
                <a:tab pos="2000179" algn="l"/>
                <a:tab pos="2250201" algn="l"/>
                <a:tab pos="2500224" algn="l"/>
                <a:tab pos="2750246" algn="l"/>
                <a:tab pos="3000268" algn="l"/>
              </a:tabLst>
              <a:defRPr sz="1800"/>
            </a:pPr>
            <a:r>
              <a:rPr sz="844">
                <a:latin typeface="Helvetica"/>
                <a:ea typeface="Helvetica"/>
                <a:cs typeface="Helvetica"/>
                <a:sym typeface="Helvetica"/>
              </a:rPr>
              <a:t>French translations by Julia Ullman</a:t>
            </a:r>
          </a:p>
        </p:txBody>
      </p:sp>
    </p:spTree>
    <p:extLst>
      <p:ext uri="{BB962C8B-B14F-4D97-AF65-F5344CB8AC3E}">
        <p14:creationId xmlns:p14="http://schemas.microsoft.com/office/powerpoint/2010/main" val="1441690465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title"/>
          </p:nvPr>
        </p:nvSpPr>
        <p:spPr>
          <a:xfrm>
            <a:off x="2803071" y="654959"/>
            <a:ext cx="8770571" cy="1560716"/>
          </a:xfrm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 dirty="0"/>
              <a:t>la CLOCHETTE</a:t>
            </a:r>
          </a:p>
        </p:txBody>
      </p:sp>
      <p:sp>
        <p:nvSpPr>
          <p:cNvPr id="99" name="Shape 99"/>
          <p:cNvSpPr/>
          <p:nvPr/>
        </p:nvSpPr>
        <p:spPr>
          <a:xfrm>
            <a:off x="2916218" y="1720180"/>
            <a:ext cx="8001001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dirty="0"/>
              <a:t>Write down the translation of this story in English:</a:t>
            </a:r>
          </a:p>
        </p:txBody>
      </p:sp>
      <p:sp>
        <p:nvSpPr>
          <p:cNvPr id="109" name="Shape 109"/>
          <p:cNvSpPr/>
          <p:nvPr/>
        </p:nvSpPr>
        <p:spPr>
          <a:xfrm>
            <a:off x="3233956" y="6388416"/>
            <a:ext cx="4389023" cy="3319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defTabSz="321457">
              <a:tabLst>
                <a:tab pos="250022" algn="l"/>
                <a:tab pos="500045" algn="l"/>
                <a:tab pos="750067" algn="l"/>
                <a:tab pos="1000089" algn="l"/>
                <a:tab pos="1250112" algn="l"/>
                <a:tab pos="1500134" algn="l"/>
                <a:tab pos="1750157" algn="l"/>
                <a:tab pos="2000179" algn="l"/>
                <a:tab pos="2250201" algn="l"/>
                <a:tab pos="2500224" algn="l"/>
                <a:tab pos="2750246" algn="l"/>
                <a:tab pos="3000268" algn="l"/>
              </a:tabLst>
              <a:defRPr sz="1800"/>
            </a:pPr>
            <a:r>
              <a:rPr sz="844">
                <a:latin typeface="Helvetica"/>
                <a:ea typeface="Helvetica"/>
                <a:cs typeface="Helvetica"/>
                <a:sym typeface="Helvetica"/>
              </a:rPr>
              <a:t>Copyright © 2013 Martina Bex </a:t>
            </a:r>
            <a:r>
              <a:rPr sz="844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844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sz="844">
                <a:solidFill>
                  <a:srgbClr val="021EAA"/>
                </a:solidFill>
                <a:uFill>
                  <a:solidFill>
                    <a:srgbClr val="021EAA"/>
                  </a:solidFill>
                </a:uFill>
                <a:latin typeface="Helvetica"/>
                <a:ea typeface="Helvetica"/>
                <a:cs typeface="Helvetica"/>
                <a:sym typeface="Helvetica"/>
                <a:hlinkClick r:id="rId2"/>
              </a:rPr>
              <a:t>www.martinabex.com</a:t>
            </a:r>
            <a:r>
              <a:rPr sz="844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sz="844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844">
                <a:latin typeface="Helvetica"/>
                <a:ea typeface="Helvetica"/>
                <a:cs typeface="Helvetica"/>
                <a:sym typeface="Helvetica"/>
              </a:rPr>
              <a:t> The Comprehensible Classroom</a:t>
            </a:r>
          </a:p>
          <a:p>
            <a:pPr defTabSz="321457">
              <a:tabLst>
                <a:tab pos="250022" algn="l"/>
                <a:tab pos="500045" algn="l"/>
                <a:tab pos="750067" algn="l"/>
                <a:tab pos="1000089" algn="l"/>
                <a:tab pos="1250112" algn="l"/>
                <a:tab pos="1500134" algn="l"/>
                <a:tab pos="1750157" algn="l"/>
                <a:tab pos="2000179" algn="l"/>
                <a:tab pos="2250201" algn="l"/>
                <a:tab pos="2500224" algn="l"/>
                <a:tab pos="2750246" algn="l"/>
                <a:tab pos="3000268" algn="l"/>
              </a:tabLst>
              <a:defRPr sz="1800"/>
            </a:pPr>
            <a:r>
              <a:rPr sz="844">
                <a:latin typeface="Helvetica"/>
                <a:ea typeface="Helvetica"/>
                <a:cs typeface="Helvetica"/>
                <a:sym typeface="Helvetica"/>
              </a:rPr>
              <a:t>French translations by Julia Ullman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This girl is named Marie. </a:t>
            </a:r>
            <a:endParaRPr lang="en-US" sz="3600" dirty="0" smtClean="0"/>
          </a:p>
          <a:p>
            <a:r>
              <a:rPr lang="en-US" sz="3600" dirty="0" smtClean="0"/>
              <a:t>This </a:t>
            </a:r>
            <a:r>
              <a:rPr lang="en-US" sz="3600" dirty="0"/>
              <a:t>boy is named Robert. </a:t>
            </a:r>
            <a:endParaRPr lang="en-US" sz="3600" dirty="0" smtClean="0"/>
          </a:p>
          <a:p>
            <a:r>
              <a:rPr lang="en-US" sz="3600" dirty="0" smtClean="0"/>
              <a:t>Marie says to Robert, </a:t>
            </a:r>
            <a:r>
              <a:rPr lang="en-US" sz="3600" dirty="0"/>
              <a:t>“</a:t>
            </a:r>
            <a:r>
              <a:rPr lang="en-US" sz="3600" dirty="0" smtClean="0"/>
              <a:t>What’s your </a:t>
            </a:r>
            <a:r>
              <a:rPr lang="en-US" sz="3600" dirty="0"/>
              <a:t>name?” </a:t>
            </a:r>
            <a:endParaRPr lang="en-US" sz="3600" dirty="0" smtClean="0"/>
          </a:p>
          <a:p>
            <a:r>
              <a:rPr lang="en-US" sz="3600" dirty="0" smtClean="0"/>
              <a:t>Robert says to her, </a:t>
            </a:r>
            <a:r>
              <a:rPr lang="en-US" sz="3600" dirty="0"/>
              <a:t>“My name is Robert”</a:t>
            </a:r>
          </a:p>
        </p:txBody>
      </p:sp>
    </p:spTree>
    <p:extLst>
      <p:ext uri="{BB962C8B-B14F-4D97-AF65-F5344CB8AC3E}">
        <p14:creationId xmlns:p14="http://schemas.microsoft.com/office/powerpoint/2010/main" val="269144484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35</TotalTime>
  <Words>109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Calibri</vt:lpstr>
      <vt:lpstr>Century Schoolbook</vt:lpstr>
      <vt:lpstr>Corbel</vt:lpstr>
      <vt:lpstr>Futura Condensed</vt:lpstr>
      <vt:lpstr>Helvetica</vt:lpstr>
      <vt:lpstr>Lucida Grande</vt:lpstr>
      <vt:lpstr>Feathered</vt:lpstr>
      <vt:lpstr>la CLOCHETTE</vt:lpstr>
      <vt:lpstr>la CLOCHETTE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3</cp:revision>
  <dcterms:created xsi:type="dcterms:W3CDTF">2016-09-15T11:19:04Z</dcterms:created>
  <dcterms:modified xsi:type="dcterms:W3CDTF">2016-09-15T11:54:04Z</dcterms:modified>
</cp:coreProperties>
</file>